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75" r:id="rId5"/>
    <p:sldId id="259" r:id="rId6"/>
    <p:sldId id="260" r:id="rId7"/>
    <p:sldId id="261" r:id="rId8"/>
    <p:sldId id="262" r:id="rId9"/>
    <p:sldId id="263" r:id="rId10"/>
    <p:sldId id="264" r:id="rId11"/>
    <p:sldId id="28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7" r:id="rId21"/>
    <p:sldId id="278" r:id="rId22"/>
    <p:sldId id="273" r:id="rId23"/>
    <p:sldId id="280" r:id="rId24"/>
    <p:sldId id="281" r:id="rId25"/>
    <p:sldId id="283" r:id="rId26"/>
    <p:sldId id="282" r:id="rId27"/>
    <p:sldId id="276" r:id="rId28"/>
  </p:sldIdLst>
  <p:sldSz cx="12192000" cy="6858000"/>
  <p:notesSz cx="6858000" cy="9144000"/>
  <p:embeddedFontLst>
    <p:embeddedFont>
      <p:font typeface="Malgun Gothic" panose="020B0503020000020004" pitchFamily="50" charset="-127"/>
      <p:regular r:id="rId30"/>
      <p:bold r:id="rId31"/>
    </p:embeddedFont>
    <p:embeddedFont>
      <p:font typeface="배달의민족 도현" panose="020B0600000101010101" pitchFamily="50" charset="-127"/>
      <p:regular r:id="rId32"/>
    </p:embeddedFont>
    <p:embeddedFont>
      <p:font typeface="Malgun Gothic" panose="020B0503020000020004" pitchFamily="50" charset="-12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5CC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4036;&#53944;&#52264;&#539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2875373939063745"/>
          <c:y val="1.8518518518518517E-2"/>
          <c:w val="0.69821433919552389"/>
          <c:h val="0.84098369521991567"/>
        </c:manualLayout>
      </c:layout>
      <c:barChart>
        <c:barDir val="bar"/>
        <c:grouping val="stacked"/>
        <c:varyColors val="0"/>
        <c:ser>
          <c:idx val="1"/>
          <c:order val="0"/>
          <c:tx>
            <c:strRef>
              <c:f>Sheet1!$B$4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val>
            <c:numRef>
              <c:f>Sheet1!$B$5:$B$10</c:f>
              <c:numCache>
                <c:formatCode>mm"월"\ dd"일"</c:formatCode>
                <c:ptCount val="6"/>
                <c:pt idx="0">
                  <c:v>44230</c:v>
                </c:pt>
                <c:pt idx="1">
                  <c:v>44231</c:v>
                </c:pt>
                <c:pt idx="2">
                  <c:v>44235</c:v>
                </c:pt>
                <c:pt idx="3">
                  <c:v>44237</c:v>
                </c:pt>
                <c:pt idx="4">
                  <c:v>44237</c:v>
                </c:pt>
                <c:pt idx="5">
                  <c:v>44244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78B-4985-A9D6-24A004012E18}"/>
            </c:ext>
          </c:extLst>
        </c:ser>
        <c:ser>
          <c:idx val="0"/>
          <c:order val="1"/>
          <c:tx>
            <c:strRef>
              <c:f>Sheet1!$C$4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/>
          </c:spPr>
          <c:invertIfNegative val="0"/>
          <c:cat>
            <c:strRef>
              <c:f>Sheet1!$A$5:$A$10</c:f>
              <c:strCache>
                <c:ptCount val="6"/>
                <c:pt idx="0">
                  <c:v>주제 선정 및 기획</c:v>
                </c:pt>
                <c:pt idx="1">
                  <c:v>데이터 수집</c:v>
                </c:pt>
                <c:pt idx="2">
                  <c:v>데이터 전처리</c:v>
                </c:pt>
                <c:pt idx="3">
                  <c:v>데이터 분석</c:v>
                </c:pt>
                <c:pt idx="4">
                  <c:v>개발 사이트 빌드&amp;디자인</c:v>
                </c:pt>
                <c:pt idx="5">
                  <c:v>최종발표</c:v>
                </c:pt>
              </c:strCache>
            </c:strRef>
          </c:cat>
          <c:val>
            <c:numRef>
              <c:f>Sheet1!$C$5:$C$10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1</c:v>
                </c:pt>
                <c:pt idx="3">
                  <c:v>7</c:v>
                </c:pt>
                <c:pt idx="4">
                  <c:v>7</c:v>
                </c:pt>
                <c:pt idx="5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78B-4985-A9D6-24A004012E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48"/>
        <c:axId val="-977126160"/>
        <c:axId val="-977124528"/>
      </c:barChart>
      <c:catAx>
        <c:axId val="-97712616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-977124528"/>
        <c:crosses val="autoZero"/>
        <c:auto val="1"/>
        <c:lblAlgn val="ctr"/>
        <c:lblOffset val="100"/>
        <c:noMultiLvlLbl val="0"/>
      </c:catAx>
      <c:valAx>
        <c:axId val="-977124528"/>
        <c:scaling>
          <c:orientation val="minMax"/>
          <c:max val="44245"/>
          <c:min val="44230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mm&quot;월&quot;\ dd&quot;일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-977126160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55898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5703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d118f31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d118f31d1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bd118f31d1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2069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d118f31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d118f31d1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bd118f31d1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7241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d118f31d1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d118f31d1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bd118f31d1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075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d118f31d1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d118f31d1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bd118f31d1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3950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d55764fd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d55764fd3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bd55764fd3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480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d55764fd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bd55764fd3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bd55764fd3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230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d118f31d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bd118f31d1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bd118f31d1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349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d55764fd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d55764fd3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bd55764fd3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4162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d55764fd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d55764fd3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bd55764fd3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9030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a432a755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a432a7557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ba432a7557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7781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2147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a432a755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a432a7557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ba432a7557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2446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a432a755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a432a7557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ba432a7557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2684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a432a755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a432a7557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ba432a7557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0912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a432a755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a432a7557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ba432a7557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8800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a432a755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a432a7557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gba432a7557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2857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a432a755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a432a7557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ba432a7557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9915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a432a755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a432a7557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gba432a7557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3644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6797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4705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5개년 치 데이터를 품목별로 금액, 중량 데이터를 뽑아 합쳐놓은 상태</a:t>
            </a:r>
            <a:endParaRPr dirty="0"/>
          </a:p>
        </p:txBody>
      </p:sp>
      <p:sp>
        <p:nvSpPr>
          <p:cNvPr id="320" name="Google Shape;32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792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1047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a432a75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a432a755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ba432a755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5900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d118f31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d118f31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bd118f31d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1720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d118f31d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d118f31d1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bd118f31d1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9772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d118f31d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d118f31d1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bd118f31d1_0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4222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kati.ne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F4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1715765" y="2306273"/>
            <a:ext cx="8831264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0" i="0" u="none" strike="noStrike" cap="none" dirty="0" err="1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농식품</a:t>
            </a:r>
            <a:r>
              <a:rPr lang="ko-KR" sz="5400" b="0" i="0" u="none" strike="noStrike" cap="none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 수출 데이터를 이용한</a:t>
            </a:r>
            <a:endParaRPr sz="5400" b="0" i="0" u="none" strike="noStrike" cap="none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0" i="0" u="none" strike="noStrike" cap="none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소비 패턴 분석</a:t>
            </a:r>
            <a:endParaRPr sz="5400" b="0" i="0" u="none" strike="noStrike" cap="none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3375015" y="4192070"/>
            <a:ext cx="54966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/>
          <p:nvPr/>
        </p:nvSpPr>
        <p:spPr>
          <a:xfrm>
            <a:off x="4192735" y="4338160"/>
            <a:ext cx="359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0" i="0" u="none" strike="noStrike" cap="none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D</a:t>
            </a:r>
            <a:r>
              <a:rPr lang="ko-KR" altLang="en-US" sz="1800" b="0" i="0" u="none" strike="noStrike" cap="none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조 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진세용 권은경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김아연</a:t>
            </a:r>
            <a:r>
              <a:rPr lang="ko-KR" sz="1800" b="0" i="0" u="none" strike="noStrike" cap="none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 유혜원</a:t>
            </a:r>
            <a:endParaRPr sz="1800" b="0" i="0" u="none" strike="noStrike" cap="none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33C7044-85DF-48C4-9801-150B8C9FD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Google Shape;213;p22"/>
          <p:cNvSpPr txBox="1"/>
          <p:nvPr/>
        </p:nvSpPr>
        <p:spPr>
          <a:xfrm>
            <a:off x="244949" y="306150"/>
            <a:ext cx="607396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5-</a:t>
            </a:r>
            <a:r>
              <a:rPr 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 </a:t>
            </a:r>
            <a:r>
              <a:rPr 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농식품</a:t>
            </a:r>
            <a:r>
              <a:rPr 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대분류별 수출량 비교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초기안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801598" y="803069"/>
            <a:ext cx="8654635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 </a:t>
            </a:r>
            <a:r>
              <a:rPr lang="en-US" alt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대분류 </a:t>
            </a:r>
            <a:r>
              <a:rPr lang="en-US" alt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중분류</a:t>
            </a:r>
            <a:r>
              <a:rPr lang="en-US" alt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</a:t>
            </a:r>
            <a:r>
              <a:rPr lang="ko-KR" altLang="en-US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통한 품목의 세분화 및 그래프화</a:t>
            </a:r>
            <a:endParaRPr lang="en-US" altLang="ko-KR"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 </a:t>
            </a:r>
            <a:r>
              <a:rPr lang="ko-KR" altLang="en-US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초기에 중분류인 </a:t>
            </a:r>
            <a:r>
              <a:rPr lang="en-US" alt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농산물</a:t>
            </a:r>
            <a:r>
              <a:rPr lang="en-US" alt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, ‘</a:t>
            </a:r>
            <a:r>
              <a:rPr lang="ko-KR" altLang="en-US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수산물</a:t>
            </a:r>
            <a:r>
              <a:rPr lang="en-US" alt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, ‘</a:t>
            </a:r>
            <a:r>
              <a:rPr lang="ko-KR" altLang="en-US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축산물</a:t>
            </a:r>
            <a:r>
              <a:rPr lang="en-US" alt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, ‘</a:t>
            </a:r>
            <a:r>
              <a:rPr lang="ko-KR" altLang="en-US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임산물</a:t>
            </a:r>
            <a:r>
              <a:rPr lang="en-US" alt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</a:t>
            </a:r>
            <a:r>
              <a:rPr lang="ko-KR" altLang="en-US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나눠 년도 별 수출데이터 생성</a:t>
            </a:r>
            <a:endParaRPr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 </a:t>
            </a:r>
            <a:r>
              <a:rPr lang="ko-KR" altLang="en-US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초기안으로 분석을 하였으나 가독성이 떨어지는 것을 고려하여 년도 별 누적 막대그래프로 변경</a:t>
            </a:r>
            <a:endParaRPr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EDCDAFD6-186A-4BD3-ABC1-D15F4F6F7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99" y="2022901"/>
            <a:ext cx="4721097" cy="22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xmlns="" id="{C6731D24-2E20-457A-BB25-B1ED71D1A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950" y="2022901"/>
            <a:ext cx="4721097" cy="22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xmlns="" id="{BBFE4E05-EB9A-4D0D-8F27-12487A8F2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45" y="4280250"/>
            <a:ext cx="4721097" cy="22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xmlns="" id="{4074D0DE-3D8D-4838-A15B-C6ADA657C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58" y="4265594"/>
            <a:ext cx="4768065" cy="22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33C7044-85DF-48C4-9801-150B8C9FD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Google Shape;213;p22"/>
          <p:cNvSpPr txBox="1"/>
          <p:nvPr/>
        </p:nvSpPr>
        <p:spPr>
          <a:xfrm>
            <a:off x="244949" y="306150"/>
            <a:ext cx="60057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5-</a:t>
            </a:r>
            <a:r>
              <a:rPr 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 </a:t>
            </a:r>
            <a:r>
              <a:rPr 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농식품</a:t>
            </a:r>
            <a:r>
              <a:rPr 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대분류별 수출량 비교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최종안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301" y="2158075"/>
            <a:ext cx="4287645" cy="228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245" y="2163937"/>
            <a:ext cx="4287645" cy="227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9122" y="4482861"/>
            <a:ext cx="4287645" cy="227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1655" y="4521518"/>
            <a:ext cx="4287643" cy="228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/>
          <p:nvPr/>
        </p:nvSpPr>
        <p:spPr>
          <a:xfrm>
            <a:off x="843675" y="798754"/>
            <a:ext cx="81201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 품목별 수출량 비교를 한 눈에 보기 위해 Stacked bar plot으로 시각화</a:t>
            </a:r>
            <a:endParaRPr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 최대수출량과 최소수출량의 차이가 매우</a:t>
            </a:r>
            <a:r>
              <a:rPr lang="en-US" alt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커서 수출량의 백분위수를 이용하여 비교</a:t>
            </a:r>
            <a:endParaRPr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 간편한 시각화를 위해 Jupyter로 필요 데이터 형태 생성 후, Tableau </a:t>
            </a:r>
            <a:r>
              <a:rPr lang="ko-KR" sz="15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이용해 시각화</a:t>
            </a:r>
            <a:endParaRPr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774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33C7044-85DF-48C4-9801-150B8C9FD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00" y="1647138"/>
            <a:ext cx="10439400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 txBox="1"/>
          <p:nvPr/>
        </p:nvSpPr>
        <p:spPr>
          <a:xfrm>
            <a:off x="1080525" y="4909179"/>
            <a:ext cx="8120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 연도/월별로 금액 / 중량 계산 ( 단위 : $/kg )</a:t>
            </a:r>
            <a:endParaRPr sz="150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 각 월의 합계 데이터이기 때문에 월의 마지막 일을 추가하여 년-월-일 형태로 index생성</a:t>
            </a:r>
            <a:endParaRPr sz="15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244950" y="306150"/>
            <a:ext cx="10386656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5-</a:t>
            </a:r>
            <a:r>
              <a:rPr 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 </a:t>
            </a:r>
            <a:r>
              <a:rPr lang="ko-KR" sz="24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농식품</a:t>
            </a:r>
            <a:r>
              <a:rPr lang="ko-KR" sz="24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24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단위당가격의</a:t>
            </a:r>
            <a:r>
              <a:rPr lang="ko-KR" sz="24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연도별 추이 분석 &amp; 2021년도 예측</a:t>
            </a:r>
            <a:endParaRPr sz="24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626596" y="800250"/>
            <a:ext cx="4408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✓</a:t>
            </a:r>
            <a:r>
              <a:rPr lang="ko-KR" sz="150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15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필요 데이터프레임 생성</a:t>
            </a:r>
            <a:endParaRPr sz="15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33C7044-85DF-48C4-9801-150B8C9FD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Google Shape;233;p24"/>
          <p:cNvSpPr txBox="1"/>
          <p:nvPr/>
        </p:nvSpPr>
        <p:spPr>
          <a:xfrm>
            <a:off x="244950" y="306150"/>
            <a:ext cx="9117414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5-</a:t>
            </a:r>
            <a:r>
              <a:rPr 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sz="24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농식품</a:t>
            </a:r>
            <a:r>
              <a:rPr lang="ko-KR" sz="24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24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단위당가격의</a:t>
            </a:r>
            <a:r>
              <a:rPr lang="ko-KR" sz="24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24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년도별</a:t>
            </a:r>
            <a:r>
              <a:rPr lang="ko-KR" sz="24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추이 분석 &amp; 2021년도 예측</a:t>
            </a:r>
            <a:endParaRPr sz="24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626600" y="800250"/>
            <a:ext cx="5578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✓</a:t>
            </a:r>
            <a:r>
              <a:rPr lang="ko-KR" sz="150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15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품목별 Time Series Graph  → 전체적인 추이 확인</a:t>
            </a:r>
            <a:endParaRPr sz="150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626600" y="3799000"/>
            <a:ext cx="5578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✓</a:t>
            </a:r>
            <a:r>
              <a:rPr lang="ko-KR" sz="150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15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품목별 연도별 Time Series Graph  → 패턴 확인</a:t>
            </a:r>
            <a:endParaRPr sz="15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36" name="Google Shape;2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300" y="1138675"/>
            <a:ext cx="6000751" cy="27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 rotWithShape="1">
          <a:blip r:embed="rId4">
            <a:alphaModFix/>
          </a:blip>
          <a:srcRect l="8303" t="11192" r="7825" b="5278"/>
          <a:stretch/>
        </p:blipFill>
        <p:spPr>
          <a:xfrm>
            <a:off x="1040950" y="4306650"/>
            <a:ext cx="5919100" cy="24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33C7044-85DF-48C4-9801-150B8C9FD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Google Shape;243;p25"/>
          <p:cNvSpPr txBox="1"/>
          <p:nvPr/>
        </p:nvSpPr>
        <p:spPr>
          <a:xfrm>
            <a:off x="244950" y="306150"/>
            <a:ext cx="9472256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5-</a:t>
            </a:r>
            <a:r>
              <a:rPr 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sz="24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농식품</a:t>
            </a:r>
            <a:r>
              <a:rPr lang="ko-KR" sz="24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24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단위당가격의</a:t>
            </a:r>
            <a:r>
              <a:rPr lang="ko-KR" sz="24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24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년도별</a:t>
            </a:r>
            <a:r>
              <a:rPr lang="ko-KR" sz="24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추이 분석 &amp; 2021년도 예측</a:t>
            </a:r>
            <a:endParaRPr sz="24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626600" y="800250"/>
            <a:ext cx="6415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✓</a:t>
            </a:r>
            <a:r>
              <a:rPr lang="ko-KR" sz="150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15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품목별 연도별 Time Series Graph  → 몇몇 품목에서 특이값 발견 </a:t>
            </a:r>
            <a:endParaRPr sz="15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45" name="Google Shape;245;p25"/>
          <p:cNvPicPr preferRelativeResize="0"/>
          <p:nvPr/>
        </p:nvPicPr>
        <p:blipFill rotWithShape="1">
          <a:blip r:embed="rId3">
            <a:alphaModFix/>
          </a:blip>
          <a:srcRect l="6459" r="7065" b="5535"/>
          <a:stretch/>
        </p:blipFill>
        <p:spPr>
          <a:xfrm>
            <a:off x="244950" y="3521850"/>
            <a:ext cx="5706176" cy="25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9538" y="2514788"/>
            <a:ext cx="4352925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5"/>
          <p:cNvSpPr txBox="1"/>
          <p:nvPr/>
        </p:nvSpPr>
        <p:spPr>
          <a:xfrm>
            <a:off x="961325" y="1215750"/>
            <a:ext cx="106728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 </a:t>
            </a:r>
            <a:r>
              <a:rPr lang="ko-KR" altLang="en-US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특정 한 구간에서만 이러한 값이 발생하는 경우 일시적으로  외부요인이 발생한 경우라 판단하여 이후 </a:t>
            </a:r>
            <a:r>
              <a:rPr lang="ko-KR" altLang="en-US" sz="15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시계열</a:t>
            </a:r>
            <a:r>
              <a:rPr lang="ko-KR" altLang="en-US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분석을 위해 </a:t>
            </a:r>
            <a:r>
              <a:rPr lang="ko-KR" altLang="en-US" sz="15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이상값</a:t>
            </a:r>
            <a:r>
              <a:rPr lang="ko-KR" altLang="en-US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조정 </a:t>
            </a:r>
            <a:endParaRPr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 아래에, </a:t>
            </a:r>
            <a:r>
              <a:rPr lang="ko-KR" sz="15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소스류의</a:t>
            </a:r>
            <a:r>
              <a:rPr 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경우 2017년 11월을 제외하면 모두 비슷한 분포를 띄고 있으므로 평균값으로 대체</a:t>
            </a:r>
            <a:endParaRPr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48" name="Google Shape;2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4475" y="3563781"/>
            <a:ext cx="5706174" cy="25607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5"/>
          <p:cNvCxnSpPr>
            <a:stCxn id="245" idx="0"/>
            <a:endCxn id="246" idx="1"/>
          </p:cNvCxnSpPr>
          <p:nvPr/>
        </p:nvCxnSpPr>
        <p:spPr>
          <a:xfrm rot="-5400000">
            <a:off x="3078988" y="2681400"/>
            <a:ext cx="859500" cy="821400"/>
          </a:xfrm>
          <a:prstGeom prst="curvedConnector2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0" name="Google Shape;250;p25"/>
          <p:cNvCxnSpPr>
            <a:stCxn id="246" idx="3"/>
            <a:endCxn id="248" idx="0"/>
          </p:cNvCxnSpPr>
          <p:nvPr/>
        </p:nvCxnSpPr>
        <p:spPr>
          <a:xfrm>
            <a:off x="8272463" y="2662425"/>
            <a:ext cx="765000" cy="901500"/>
          </a:xfrm>
          <a:prstGeom prst="curvedConnector2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633C7044-85DF-48C4-9801-150B8C9FD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" name="Google Shape;2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102" y="3971129"/>
            <a:ext cx="5134649" cy="26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6"/>
          <p:cNvSpPr txBox="1"/>
          <p:nvPr/>
        </p:nvSpPr>
        <p:spPr>
          <a:xfrm>
            <a:off x="626600" y="800250"/>
            <a:ext cx="775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✓</a:t>
            </a:r>
            <a:r>
              <a:rPr lang="ko-KR" sz="150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15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품목별 연도별 Time Series Graph  → 매우 확실한 계절성을 가지는 품목도 존재</a:t>
            </a:r>
            <a:endParaRPr sz="15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59" name="Google Shape;259;p26"/>
          <p:cNvPicPr preferRelativeResize="0"/>
          <p:nvPr/>
        </p:nvPicPr>
        <p:blipFill rotWithShape="1">
          <a:blip r:embed="rId4">
            <a:alphaModFix/>
          </a:blip>
          <a:srcRect l="6969" r="6771"/>
          <a:stretch/>
        </p:blipFill>
        <p:spPr>
          <a:xfrm>
            <a:off x="6044700" y="1215750"/>
            <a:ext cx="4750950" cy="22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6"/>
          <p:cNvPicPr preferRelativeResize="0"/>
          <p:nvPr/>
        </p:nvPicPr>
        <p:blipFill rotWithShape="1">
          <a:blip r:embed="rId5">
            <a:alphaModFix/>
          </a:blip>
          <a:srcRect l="6969" r="6771"/>
          <a:stretch/>
        </p:blipFill>
        <p:spPr>
          <a:xfrm>
            <a:off x="816425" y="1215750"/>
            <a:ext cx="4750950" cy="22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6"/>
          <p:cNvSpPr txBox="1"/>
          <p:nvPr/>
        </p:nvSpPr>
        <p:spPr>
          <a:xfrm>
            <a:off x="626600" y="3555700"/>
            <a:ext cx="6394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✓</a:t>
            </a:r>
            <a:r>
              <a:rPr lang="ko-KR" sz="150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15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분해법을 통한 추세와 계절성 확인 -&gt; 모든 품목에서 계절성 존재 확인</a:t>
            </a:r>
            <a:endParaRPr sz="15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62" name="Google Shape;26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9650" y="4123600"/>
            <a:ext cx="4638675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/>
          <p:nvPr/>
        </p:nvSpPr>
        <p:spPr>
          <a:xfrm>
            <a:off x="6082400" y="5327200"/>
            <a:ext cx="5102700" cy="6531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6082400" y="4674100"/>
            <a:ext cx="5102700" cy="6531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Google Shape;243;p25"/>
          <p:cNvSpPr txBox="1"/>
          <p:nvPr/>
        </p:nvSpPr>
        <p:spPr>
          <a:xfrm>
            <a:off x="244950" y="306150"/>
            <a:ext cx="9472256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5-</a:t>
            </a:r>
            <a:r>
              <a:rPr 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sz="24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농식품</a:t>
            </a:r>
            <a:r>
              <a:rPr lang="ko-KR" sz="24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24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단위당가격의</a:t>
            </a:r>
            <a:r>
              <a:rPr lang="ko-KR" sz="24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24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년도별</a:t>
            </a:r>
            <a:r>
              <a:rPr lang="ko-KR" sz="24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추이 분석 &amp; 2021년도 예측</a:t>
            </a:r>
            <a:endParaRPr sz="24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33C7044-85DF-48C4-9801-150B8C9FD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Google Shape;271;p27"/>
          <p:cNvSpPr txBox="1"/>
          <p:nvPr/>
        </p:nvSpPr>
        <p:spPr>
          <a:xfrm>
            <a:off x="626600" y="800250"/>
            <a:ext cx="775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✓</a:t>
            </a:r>
            <a:r>
              <a:rPr lang="ko-KR" sz="15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가장 적합한 </a:t>
            </a:r>
            <a:r>
              <a:rPr lang="ko-KR" sz="15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시계열</a:t>
            </a:r>
            <a:r>
              <a:rPr 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모델 </a:t>
            </a:r>
            <a:r>
              <a:rPr lang="ko-KR" altLang="en-US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선택</a:t>
            </a:r>
            <a:endParaRPr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2" name="Google Shape;2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8" y="1215750"/>
            <a:ext cx="6094425" cy="533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 txBox="1"/>
          <p:nvPr/>
        </p:nvSpPr>
        <p:spPr>
          <a:xfrm>
            <a:off x="5680975" y="1215750"/>
            <a:ext cx="63342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 모든 품목에서 계절성이 존재함을 확인 했으므로, D = 1은 기본값으로 가지게 설정</a:t>
            </a:r>
            <a:endParaRPr sz="150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 p, d, q, P, Q 는 range(0,2)값을 가질 수 있도록 설정</a:t>
            </a:r>
            <a:endParaRPr sz="150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 SARIMA 모델에 가능한 모든 인자를 적합시킨 후, 가장 작은 AIC값을 가지는 모델의 인자를 반환</a:t>
            </a:r>
            <a:endParaRPr sz="150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74" name="Google Shape;2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4575" y="3445750"/>
            <a:ext cx="5919175" cy="2852989"/>
          </a:xfrm>
          <a:prstGeom prst="rect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243;p25"/>
          <p:cNvSpPr txBox="1"/>
          <p:nvPr/>
        </p:nvSpPr>
        <p:spPr>
          <a:xfrm>
            <a:off x="231304" y="313898"/>
            <a:ext cx="9472256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5-</a:t>
            </a:r>
            <a:r>
              <a:rPr 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sz="24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농식품</a:t>
            </a:r>
            <a:r>
              <a:rPr lang="ko-KR" sz="24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24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단위당가격의</a:t>
            </a:r>
            <a:r>
              <a:rPr lang="ko-KR" sz="24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24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년도별</a:t>
            </a:r>
            <a:r>
              <a:rPr lang="ko-KR" sz="24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추이 분석 &amp; 2021년도 예측</a:t>
            </a:r>
            <a:endParaRPr sz="24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33C7044-85DF-48C4-9801-150B8C9FD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Google Shape;281;p28"/>
          <p:cNvSpPr txBox="1"/>
          <p:nvPr/>
        </p:nvSpPr>
        <p:spPr>
          <a:xfrm>
            <a:off x="626600" y="800250"/>
            <a:ext cx="775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✓</a:t>
            </a:r>
            <a:r>
              <a:rPr lang="ko-KR" sz="15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모형 진단 → </a:t>
            </a:r>
            <a:r>
              <a:rPr lang="ko-KR" sz="15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잔차</a:t>
            </a:r>
            <a:r>
              <a:rPr 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</a:t>
            </a:r>
            <a:endParaRPr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82" name="Google Shape;2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011" y="1297393"/>
            <a:ext cx="9377719" cy="53374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3;p25"/>
          <p:cNvSpPr txBox="1"/>
          <p:nvPr/>
        </p:nvSpPr>
        <p:spPr>
          <a:xfrm>
            <a:off x="244950" y="306150"/>
            <a:ext cx="9472256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5-</a:t>
            </a:r>
            <a:r>
              <a:rPr 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sz="24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농식품</a:t>
            </a:r>
            <a:r>
              <a:rPr lang="ko-KR" sz="24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24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단위당가격의</a:t>
            </a:r>
            <a:r>
              <a:rPr lang="ko-KR" sz="24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24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년도별</a:t>
            </a:r>
            <a:r>
              <a:rPr lang="ko-KR" sz="24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추이 분석 &amp; 2021년도 예측</a:t>
            </a:r>
            <a:endParaRPr sz="24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33C7044-85DF-48C4-9801-150B8C9FD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8" name="Google Shape;288;p29"/>
          <p:cNvPicPr preferRelativeResize="0"/>
          <p:nvPr/>
        </p:nvPicPr>
        <p:blipFill rotWithShape="1">
          <a:blip r:embed="rId3">
            <a:alphaModFix/>
          </a:blip>
          <a:srcRect l="8540" t="7446" r="7896" b="3371"/>
          <a:stretch/>
        </p:blipFill>
        <p:spPr>
          <a:xfrm>
            <a:off x="1850575" y="1877800"/>
            <a:ext cx="8490850" cy="37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 txBox="1"/>
          <p:nvPr/>
        </p:nvSpPr>
        <p:spPr>
          <a:xfrm>
            <a:off x="626600" y="800250"/>
            <a:ext cx="775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✓</a:t>
            </a:r>
            <a:r>
              <a:rPr lang="ko-KR" sz="150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15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2021년도 단위당가격 추이 예측</a:t>
            </a:r>
            <a:endParaRPr sz="15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Google Shape;243;p25"/>
          <p:cNvSpPr txBox="1"/>
          <p:nvPr/>
        </p:nvSpPr>
        <p:spPr>
          <a:xfrm>
            <a:off x="244950" y="306150"/>
            <a:ext cx="9472256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5-</a:t>
            </a:r>
            <a:r>
              <a:rPr 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sz="24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농식품</a:t>
            </a:r>
            <a:r>
              <a:rPr lang="ko-KR" sz="24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24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단위당가격의</a:t>
            </a:r>
            <a:r>
              <a:rPr lang="ko-KR" sz="24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24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년도별</a:t>
            </a:r>
            <a:r>
              <a:rPr lang="ko-KR" sz="24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추이 분석 &amp; 2021년도 예측</a:t>
            </a:r>
            <a:endParaRPr sz="24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0"/>
          <p:cNvSpPr txBox="1"/>
          <p:nvPr/>
        </p:nvSpPr>
        <p:spPr>
          <a:xfrm>
            <a:off x="3997850" y="2773200"/>
            <a:ext cx="978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sz="48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웹 구현 과정</a:t>
            </a:r>
            <a:endParaRPr sz="4800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 descr="실외, 물, 자연, 산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0" y="4206300"/>
            <a:ext cx="12192000" cy="26517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152400" y="4358640"/>
            <a:ext cx="8803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목차</a:t>
            </a: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04" name="Google Shape;104;p15"/>
          <p:cNvGrpSpPr/>
          <p:nvPr/>
        </p:nvGrpSpPr>
        <p:grpSpPr>
          <a:xfrm>
            <a:off x="1676452" y="4758750"/>
            <a:ext cx="4419548" cy="523220"/>
            <a:chOff x="1320852" y="4758750"/>
            <a:chExt cx="4419548" cy="523220"/>
          </a:xfrm>
        </p:grpSpPr>
        <p:sp>
          <p:nvSpPr>
            <p:cNvPr id="105" name="Google Shape;105;p15"/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Arial"/>
                </a:rPr>
                <a:t>주제 선정 이유</a:t>
              </a:r>
              <a:endParaRPr sz="200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endParaRPr>
            </a:p>
          </p:txBody>
        </p:sp>
        <p:sp>
          <p:nvSpPr>
            <p:cNvPr id="106" name="Google Shape;106;p15"/>
            <p:cNvSpPr txBox="1"/>
            <p:nvPr/>
          </p:nvSpPr>
          <p:spPr>
            <a:xfrm>
              <a:off x="1320852" y="4758750"/>
              <a:ext cx="33695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Arial"/>
                </a:rPr>
                <a:t>1</a:t>
              </a:r>
              <a:endParaRPr sz="280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endParaRPr>
            </a:p>
          </p:txBody>
        </p:sp>
      </p:grpSp>
      <p:grpSp>
        <p:nvGrpSpPr>
          <p:cNvPr id="107" name="Google Shape;107;p15"/>
          <p:cNvGrpSpPr/>
          <p:nvPr/>
        </p:nvGrpSpPr>
        <p:grpSpPr>
          <a:xfrm>
            <a:off x="4931776" y="4758758"/>
            <a:ext cx="4419588" cy="523200"/>
            <a:chOff x="4207686" y="3739613"/>
            <a:chExt cx="4419588" cy="523200"/>
          </a:xfrm>
        </p:grpSpPr>
        <p:sp>
          <p:nvSpPr>
            <p:cNvPr id="108" name="Google Shape;108;p15"/>
            <p:cNvSpPr txBox="1"/>
            <p:nvPr/>
          </p:nvSpPr>
          <p:spPr>
            <a:xfrm>
              <a:off x="4807074" y="3801763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 err="1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Arial"/>
                </a:rPr>
                <a:t>간트차트</a:t>
              </a:r>
              <a:endParaRPr sz="20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endParaRPr>
            </a:p>
          </p:txBody>
        </p:sp>
        <p:sp>
          <p:nvSpPr>
            <p:cNvPr id="109" name="Google Shape;109;p15"/>
            <p:cNvSpPr txBox="1"/>
            <p:nvPr/>
          </p:nvSpPr>
          <p:spPr>
            <a:xfrm>
              <a:off x="4207686" y="3739613"/>
              <a:ext cx="402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dirty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Arial"/>
                </a:rPr>
                <a:t>2</a:t>
              </a:r>
              <a:endParaRPr sz="28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endParaRPr>
            </a:p>
          </p:txBody>
        </p:sp>
      </p:grpSp>
      <p:grpSp>
        <p:nvGrpSpPr>
          <p:cNvPr id="110" name="Google Shape;110;p15"/>
          <p:cNvGrpSpPr/>
          <p:nvPr/>
        </p:nvGrpSpPr>
        <p:grpSpPr>
          <a:xfrm>
            <a:off x="1649132" y="5882475"/>
            <a:ext cx="4419588" cy="523200"/>
            <a:chOff x="-3986523" y="4758750"/>
            <a:chExt cx="4419588" cy="523200"/>
          </a:xfrm>
        </p:grpSpPr>
        <p:sp>
          <p:nvSpPr>
            <p:cNvPr id="111" name="Google Shape;111;p15"/>
            <p:cNvSpPr txBox="1"/>
            <p:nvPr/>
          </p:nvSpPr>
          <p:spPr>
            <a:xfrm>
              <a:off x="-3387135" y="4820900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 dirty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 </a:t>
              </a:r>
              <a:r>
                <a:rPr lang="ko-KR" altLang="en-US" sz="2000" dirty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수집</a:t>
              </a:r>
              <a:r>
                <a:rPr lang="en-US" altLang="ko-KR" sz="2000" dirty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&amp;</a:t>
              </a:r>
              <a:r>
                <a:rPr lang="ko-KR" altLang="en-US" sz="2000" dirty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전처리</a:t>
              </a:r>
              <a:endParaRPr sz="20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endParaRPr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-3986523" y="4758750"/>
              <a:ext cx="410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dirty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</a:t>
              </a:r>
              <a:endParaRPr sz="28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endParaRPr>
            </a:p>
          </p:txBody>
        </p:sp>
      </p:grpSp>
      <p:grpSp>
        <p:nvGrpSpPr>
          <p:cNvPr id="113" name="Google Shape;113;p15"/>
          <p:cNvGrpSpPr/>
          <p:nvPr/>
        </p:nvGrpSpPr>
        <p:grpSpPr>
          <a:xfrm>
            <a:off x="7418369" y="4772398"/>
            <a:ext cx="4419588" cy="523200"/>
            <a:chOff x="1585252" y="4758750"/>
            <a:chExt cx="4419588" cy="523200"/>
          </a:xfrm>
        </p:grpSpPr>
        <p:sp>
          <p:nvSpPr>
            <p:cNvPr id="114" name="Google Shape;114;p15"/>
            <p:cNvSpPr txBox="1"/>
            <p:nvPr/>
          </p:nvSpPr>
          <p:spPr>
            <a:xfrm>
              <a:off x="2184640" y="4820900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조원 역할</a:t>
              </a:r>
              <a:endParaRPr sz="20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endParaRPr>
            </a:p>
          </p:txBody>
        </p:sp>
        <p:sp>
          <p:nvSpPr>
            <p:cNvPr id="115" name="Google Shape;115;p15"/>
            <p:cNvSpPr txBox="1"/>
            <p:nvPr/>
          </p:nvSpPr>
          <p:spPr>
            <a:xfrm>
              <a:off x="1585252" y="4758750"/>
              <a:ext cx="410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dirty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Arial"/>
                </a:rPr>
                <a:t>3</a:t>
              </a:r>
              <a:endParaRPr sz="28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endParaRPr>
            </a:p>
          </p:txBody>
        </p:sp>
      </p:grpSp>
      <p:grpSp>
        <p:nvGrpSpPr>
          <p:cNvPr id="116" name="Google Shape;116;p15"/>
          <p:cNvGrpSpPr/>
          <p:nvPr/>
        </p:nvGrpSpPr>
        <p:grpSpPr>
          <a:xfrm>
            <a:off x="4904479" y="5868827"/>
            <a:ext cx="4419588" cy="523200"/>
            <a:chOff x="-3986523" y="4758750"/>
            <a:chExt cx="4419588" cy="523200"/>
          </a:xfrm>
        </p:grpSpPr>
        <p:sp>
          <p:nvSpPr>
            <p:cNvPr id="117" name="Google Shape;117;p15"/>
            <p:cNvSpPr txBox="1"/>
            <p:nvPr/>
          </p:nvSpPr>
          <p:spPr>
            <a:xfrm>
              <a:off x="-3387135" y="4820900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2000" dirty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 분석</a:t>
              </a:r>
            </a:p>
          </p:txBody>
        </p:sp>
        <p:sp>
          <p:nvSpPr>
            <p:cNvPr id="118" name="Google Shape;118;p15"/>
            <p:cNvSpPr txBox="1"/>
            <p:nvPr/>
          </p:nvSpPr>
          <p:spPr>
            <a:xfrm>
              <a:off x="-3986523" y="4758750"/>
              <a:ext cx="410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</a:t>
              </a:r>
              <a:endParaRPr sz="280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endParaRPr>
            </a:p>
          </p:txBody>
        </p:sp>
      </p:grpSp>
      <p:grpSp>
        <p:nvGrpSpPr>
          <p:cNvPr id="119" name="Google Shape;119;p15"/>
          <p:cNvGrpSpPr/>
          <p:nvPr/>
        </p:nvGrpSpPr>
        <p:grpSpPr>
          <a:xfrm>
            <a:off x="7377428" y="5882475"/>
            <a:ext cx="4419588" cy="523200"/>
            <a:chOff x="-3722123" y="4758750"/>
            <a:chExt cx="4419588" cy="523200"/>
          </a:xfrm>
        </p:grpSpPr>
        <p:sp>
          <p:nvSpPr>
            <p:cNvPr id="120" name="Google Shape;120;p15"/>
            <p:cNvSpPr txBox="1"/>
            <p:nvPr/>
          </p:nvSpPr>
          <p:spPr>
            <a:xfrm>
              <a:off x="-3122735" y="4820900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2000" dirty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웹 구현 과정</a:t>
              </a:r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-3722123" y="4758750"/>
              <a:ext cx="410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</a:t>
              </a:r>
              <a:endParaRPr sz="280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endParaRPr>
            </a:p>
          </p:txBody>
        </p:sp>
      </p:grpSp>
      <p:grpSp>
        <p:nvGrpSpPr>
          <p:cNvPr id="23" name="Google Shape;119;p15"/>
          <p:cNvGrpSpPr/>
          <p:nvPr/>
        </p:nvGrpSpPr>
        <p:grpSpPr>
          <a:xfrm>
            <a:off x="9900320" y="5884750"/>
            <a:ext cx="4419588" cy="523200"/>
            <a:chOff x="-3722123" y="4758750"/>
            <a:chExt cx="4419588" cy="523200"/>
          </a:xfrm>
        </p:grpSpPr>
        <p:sp>
          <p:nvSpPr>
            <p:cNvPr id="24" name="Google Shape;120;p15"/>
            <p:cNvSpPr txBox="1"/>
            <p:nvPr/>
          </p:nvSpPr>
          <p:spPr>
            <a:xfrm>
              <a:off x="-3122735" y="4820900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ko-KR" altLang="en-US" sz="2000" dirty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결론</a:t>
              </a:r>
            </a:p>
          </p:txBody>
        </p:sp>
        <p:sp>
          <p:nvSpPr>
            <p:cNvPr id="25" name="Google Shape;121;p15"/>
            <p:cNvSpPr txBox="1"/>
            <p:nvPr/>
          </p:nvSpPr>
          <p:spPr>
            <a:xfrm>
              <a:off x="-3722123" y="4758750"/>
              <a:ext cx="410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</a:t>
              </a:r>
              <a:endParaRPr sz="28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33C7044-85DF-48C4-9801-150B8C9FD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Google Shape;305;p31"/>
          <p:cNvSpPr txBox="1"/>
          <p:nvPr/>
        </p:nvSpPr>
        <p:spPr>
          <a:xfrm>
            <a:off x="133775" y="177705"/>
            <a:ext cx="550275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6-1 </a:t>
            </a:r>
            <a:r>
              <a:rPr lang="ko-KR" altLang="en-US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베이스 연동</a:t>
            </a:r>
            <a:endParaRPr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577700" y="4640325"/>
            <a:ext cx="97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5;p31"/>
          <p:cNvSpPr txBox="1"/>
          <p:nvPr/>
        </p:nvSpPr>
        <p:spPr>
          <a:xfrm>
            <a:off x="340765" y="575764"/>
            <a:ext cx="963574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ko-KR" sz="2400" b="1" dirty="0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✓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베이스 연동</a:t>
            </a:r>
            <a:r>
              <a:rPr lang="en-US" altLang="ko-KR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ProductDB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생성</a:t>
            </a:r>
            <a:r>
              <a:rPr lang="en-US" altLang="ko-KR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sz="18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7" y="1175354"/>
            <a:ext cx="6165876" cy="55393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974" y="142234"/>
            <a:ext cx="5438775" cy="4772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550" y="1922202"/>
            <a:ext cx="5435649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5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33C7044-85DF-48C4-9801-150B8C9FD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Google Shape;305;p31"/>
          <p:cNvSpPr txBox="1"/>
          <p:nvPr/>
        </p:nvSpPr>
        <p:spPr>
          <a:xfrm>
            <a:off x="133775" y="177705"/>
            <a:ext cx="550275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6-1 </a:t>
            </a:r>
            <a:r>
              <a:rPr lang="ko-KR" altLang="en-US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베이스 테이블 생성</a:t>
            </a:r>
            <a:endParaRPr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577700" y="4640325"/>
            <a:ext cx="97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5;p31"/>
          <p:cNvSpPr txBox="1"/>
          <p:nvPr/>
        </p:nvSpPr>
        <p:spPr>
          <a:xfrm>
            <a:off x="340765" y="575764"/>
            <a:ext cx="963574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ko-KR" sz="2400" b="1" dirty="0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✓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 생성</a:t>
            </a:r>
            <a:r>
              <a:rPr lang="en-US" altLang="ko-KR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(products, detail 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 생성</a:t>
            </a:r>
            <a:r>
              <a:rPr lang="en-US" altLang="ko-KR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sz="18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64" y="1119117"/>
            <a:ext cx="6816472" cy="53430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18" y="1538414"/>
            <a:ext cx="11345858" cy="461074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400794" y="972633"/>
            <a:ext cx="15988272" cy="5429250"/>
            <a:chOff x="1400794" y="972633"/>
            <a:chExt cx="15988272" cy="5429250"/>
          </a:xfrm>
        </p:grpSpPr>
        <p:grpSp>
          <p:nvGrpSpPr>
            <p:cNvPr id="11" name="그룹 10"/>
            <p:cNvGrpSpPr/>
            <p:nvPr/>
          </p:nvGrpSpPr>
          <p:grpSpPr>
            <a:xfrm>
              <a:off x="1400794" y="972633"/>
              <a:ext cx="11013174" cy="5429250"/>
              <a:chOff x="767118" y="1151104"/>
              <a:chExt cx="11013174" cy="542925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7118" y="1151104"/>
                <a:ext cx="8963736" cy="5429250"/>
              </a:xfrm>
              <a:prstGeom prst="rect">
                <a:avLst/>
              </a:prstGeom>
            </p:spPr>
          </p:pic>
          <p:grpSp>
            <p:nvGrpSpPr>
              <p:cNvPr id="8" name="그룹 7"/>
              <p:cNvGrpSpPr/>
              <p:nvPr/>
            </p:nvGrpSpPr>
            <p:grpSpPr>
              <a:xfrm>
                <a:off x="955344" y="1937982"/>
                <a:ext cx="10824948" cy="927290"/>
                <a:chOff x="968992" y="1828800"/>
                <a:chExt cx="10824948" cy="927290"/>
              </a:xfrm>
            </p:grpSpPr>
            <p:sp>
              <p:nvSpPr>
                <p:cNvPr id="4" name="직사각형 3"/>
                <p:cNvSpPr/>
                <p:nvPr/>
              </p:nvSpPr>
              <p:spPr>
                <a:xfrm>
                  <a:off x="968992" y="1828800"/>
                  <a:ext cx="1214650" cy="723331"/>
                </a:xfrm>
                <a:prstGeom prst="rect">
                  <a:avLst/>
                </a:prstGeom>
                <a:noFill/>
                <a:ln w="762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Google Shape;305;p31"/>
                <p:cNvSpPr txBox="1"/>
                <p:nvPr/>
              </p:nvSpPr>
              <p:spPr>
                <a:xfrm>
                  <a:off x="2158193" y="2202122"/>
                  <a:ext cx="9635747" cy="5539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altLang="ko-KR" sz="2400" dirty="0">
                      <a:solidFill>
                        <a:srgbClr val="C0000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 </a:t>
                  </a:r>
                  <a:r>
                    <a:rPr lang="en-US" altLang="ko-KR" sz="1800" dirty="0" err="1">
                      <a:solidFill>
                        <a:srgbClr val="C0000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ProductDB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에 </a:t>
                  </a:r>
                  <a:r>
                    <a:rPr lang="en-US" altLang="ko-KR" sz="1800" dirty="0">
                      <a:solidFill>
                        <a:srgbClr val="C0000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products, detail </a:t>
                  </a:r>
                  <a:r>
                    <a:rPr lang="ko-KR" altLang="en-US" sz="1800" dirty="0">
                      <a:solidFill>
                        <a:srgbClr val="C00000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</a:rPr>
                    <a:t>테이블 생성</a:t>
                  </a:r>
                  <a:endParaRPr sz="1800" dirty="0">
                    <a:solidFill>
                      <a:srgbClr val="C00000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endParaRPr>
                </a:p>
              </p:txBody>
            </p:sp>
          </p:grpSp>
        </p:grpSp>
        <p:sp>
          <p:nvSpPr>
            <p:cNvPr id="15" name="직사각형 14"/>
            <p:cNvSpPr/>
            <p:nvPr/>
          </p:nvSpPr>
          <p:spPr>
            <a:xfrm>
              <a:off x="3201731" y="4027314"/>
              <a:ext cx="4522902" cy="2359838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Google Shape;305;p31"/>
            <p:cNvSpPr txBox="1"/>
            <p:nvPr/>
          </p:nvSpPr>
          <p:spPr>
            <a:xfrm>
              <a:off x="7753319" y="4478113"/>
              <a:ext cx="9635747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rgbClr val="C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detail </a:t>
              </a:r>
              <a:r>
                <a:rPr lang="ko-KR" altLang="en-US" sz="1800" dirty="0">
                  <a:solidFill>
                    <a:srgbClr val="C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테이블</a:t>
              </a:r>
              <a:endParaRPr sz="180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948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33C7044-85DF-48C4-9801-150B8C9FD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44" y="1421072"/>
            <a:ext cx="10718152" cy="5075262"/>
          </a:xfrm>
          <a:prstGeom prst="rect">
            <a:avLst/>
          </a:prstGeom>
        </p:spPr>
      </p:pic>
      <p:sp>
        <p:nvSpPr>
          <p:cNvPr id="305" name="Google Shape;305;p31"/>
          <p:cNvSpPr txBox="1"/>
          <p:nvPr/>
        </p:nvSpPr>
        <p:spPr>
          <a:xfrm>
            <a:off x="133775" y="177705"/>
            <a:ext cx="550275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6-2 </a:t>
            </a:r>
            <a:r>
              <a:rPr 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사이트 접속 시 첫 페이지 구상</a:t>
            </a:r>
            <a:endParaRPr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577700" y="4640325"/>
            <a:ext cx="97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5;p31"/>
          <p:cNvSpPr txBox="1"/>
          <p:nvPr/>
        </p:nvSpPr>
        <p:spPr>
          <a:xfrm>
            <a:off x="436299" y="589411"/>
            <a:ext cx="9635747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ko-KR" sz="1800" b="1" dirty="0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✓ 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네 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가지의 </a:t>
            </a:r>
            <a:r>
              <a:rPr lang="ko-KR" altLang="en-US" sz="18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대분류로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나누어 이미지 삽입</a:t>
            </a:r>
            <a:r>
              <a:rPr lang="en-US" altLang="ko-KR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농산물</a:t>
            </a:r>
            <a:r>
              <a:rPr lang="en-US" altLang="ko-KR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축산물</a:t>
            </a:r>
            <a:r>
              <a:rPr lang="en-US" altLang="ko-KR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임산물</a:t>
            </a:r>
            <a:r>
              <a:rPr lang="en-US" altLang="ko-KR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수산물</a:t>
            </a:r>
            <a:r>
              <a:rPr lang="en-US" altLang="ko-KR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원하는 카테고리 선택 시 </a:t>
            </a:r>
            <a:r>
              <a:rPr lang="ko-KR" altLang="en-US" sz="1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두번째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페이지로 이동하게끔 구현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20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54486" y="1296537"/>
            <a:ext cx="10947769" cy="5268036"/>
            <a:chOff x="354486" y="1296537"/>
            <a:chExt cx="10947769" cy="526803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486" y="1296537"/>
              <a:ext cx="10947769" cy="5268036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3078095" y="2265948"/>
              <a:ext cx="5519995" cy="4284978"/>
            </a:xfrm>
            <a:prstGeom prst="rect">
              <a:avLst/>
            </a:prstGeom>
            <a:noFill/>
            <a:ln w="5715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Google Shape;305;p31"/>
            <p:cNvSpPr txBox="1"/>
            <p:nvPr/>
          </p:nvSpPr>
          <p:spPr>
            <a:xfrm>
              <a:off x="8632304" y="3459661"/>
              <a:ext cx="2416081" cy="923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</a:t>
              </a:r>
              <a:r>
                <a:rPr lang="ko-KR" altLang="en-US" sz="2400" dirty="0">
                  <a:solidFill>
                    <a:schemeClr val="accent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가지 </a:t>
              </a:r>
              <a:r>
                <a:rPr lang="ko-KR" altLang="en-US" sz="2400" dirty="0" err="1">
                  <a:solidFill>
                    <a:schemeClr val="accent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대분류</a:t>
              </a:r>
              <a:r>
                <a:rPr lang="ko-KR" altLang="en-US" sz="2400" dirty="0">
                  <a:solidFill>
                    <a:schemeClr val="accent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중</a:t>
              </a:r>
              <a:endParaRPr lang="en-US" altLang="ko-KR" sz="2400" dirty="0">
                <a:solidFill>
                  <a:schemeClr val="accent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400" dirty="0">
                  <a:solidFill>
                    <a:schemeClr val="accent2">
                      <a:lumMod val="50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선택 가능</a:t>
              </a:r>
              <a:endParaRPr sz="2400" dirty="0">
                <a:solidFill>
                  <a:schemeClr val="accent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33C7044-85DF-48C4-9801-150B8C9FD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Google Shape;305;p31"/>
          <p:cNvSpPr txBox="1"/>
          <p:nvPr/>
        </p:nvSpPr>
        <p:spPr>
          <a:xfrm>
            <a:off x="133775" y="177705"/>
            <a:ext cx="550275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6-3 </a:t>
            </a:r>
            <a:r>
              <a:rPr lang="ko-KR" altLang="en-US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 번째 페이지 구상</a:t>
            </a:r>
            <a:endParaRPr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577700" y="4640325"/>
            <a:ext cx="97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5;p31"/>
          <p:cNvSpPr txBox="1"/>
          <p:nvPr/>
        </p:nvSpPr>
        <p:spPr>
          <a:xfrm>
            <a:off x="340765" y="575764"/>
            <a:ext cx="1101417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ko-KR" sz="2400" b="1" dirty="0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✓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농산물 클릭 시 품목별 리스트와 </a:t>
            </a:r>
            <a:r>
              <a:rPr lang="en-US" altLang="ko-KR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2016-2020 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품목별 수출량 누적 그래프 나타나도록 구현</a:t>
            </a:r>
            <a:endParaRPr sz="18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26" y="1086336"/>
            <a:ext cx="9650172" cy="5258534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96037" y="996286"/>
            <a:ext cx="10918210" cy="5368546"/>
            <a:chOff x="696037" y="996286"/>
            <a:chExt cx="10918210" cy="536854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525" y="1011782"/>
              <a:ext cx="10827722" cy="5353050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696037" y="996286"/>
              <a:ext cx="10743062" cy="5240742"/>
              <a:chOff x="805219" y="1078171"/>
              <a:chExt cx="10743062" cy="5240742"/>
            </a:xfrm>
          </p:grpSpPr>
          <p:sp>
            <p:nvSpPr>
              <p:cNvPr id="8" name="Google Shape;305;p31"/>
              <p:cNvSpPr txBox="1"/>
              <p:nvPr/>
            </p:nvSpPr>
            <p:spPr>
              <a:xfrm>
                <a:off x="913971" y="4765627"/>
                <a:ext cx="3139412" cy="492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000" dirty="0">
                    <a:solidFill>
                      <a:schemeClr val="bg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농산물 품목별 리스트</a:t>
                </a:r>
                <a:endParaRPr sz="2000" dirty="0">
                  <a:solidFill>
                    <a:schemeClr val="bg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9" name="Google Shape;305;p31"/>
              <p:cNvSpPr txBox="1"/>
              <p:nvPr/>
            </p:nvSpPr>
            <p:spPr>
              <a:xfrm>
                <a:off x="7861112" y="1601621"/>
                <a:ext cx="3687169" cy="492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000" dirty="0">
                    <a:solidFill>
                      <a:schemeClr val="accent3">
                        <a:lumMod val="7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농산물 수출량 누적 그래프</a:t>
                </a:r>
                <a:endParaRPr sz="2000" dirty="0">
                  <a:solidFill>
                    <a:schemeClr val="accent3">
                      <a:lumMod val="7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3" name="오른쪽 화살표 2"/>
              <p:cNvSpPr/>
              <p:nvPr/>
            </p:nvSpPr>
            <p:spPr>
              <a:xfrm>
                <a:off x="1460309" y="1255593"/>
                <a:ext cx="300251" cy="150127"/>
              </a:xfrm>
              <a:prstGeom prst="righ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Google Shape;305;p31"/>
              <p:cNvSpPr txBox="1"/>
              <p:nvPr/>
            </p:nvSpPr>
            <p:spPr>
              <a:xfrm>
                <a:off x="1748762" y="1123949"/>
                <a:ext cx="3139412" cy="492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000" dirty="0">
                    <a:solidFill>
                      <a:srgbClr val="C00000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첫 페이지로 이동</a:t>
                </a:r>
                <a:endParaRPr sz="2000" dirty="0">
                  <a:solidFill>
                    <a:srgbClr val="C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32515" y="1856096"/>
                <a:ext cx="2906972" cy="2920620"/>
              </a:xfrm>
              <a:prstGeom prst="rect">
                <a:avLst/>
              </a:prstGeom>
              <a:noFill/>
              <a:ln w="57150">
                <a:solidFill>
                  <a:srgbClr val="44546A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5268036" y="2033516"/>
                <a:ext cx="5636525" cy="4285397"/>
              </a:xfrm>
              <a:prstGeom prst="rect">
                <a:avLst/>
              </a:prstGeom>
              <a:noFill/>
              <a:ln w="57150">
                <a:solidFill>
                  <a:srgbClr val="44546A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05219" y="1078171"/>
                <a:ext cx="545909" cy="423079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201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33C7044-85DF-48C4-9801-150B8C9FD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Google Shape;305;p31"/>
          <p:cNvSpPr txBox="1"/>
          <p:nvPr/>
        </p:nvSpPr>
        <p:spPr>
          <a:xfrm>
            <a:off x="133775" y="177705"/>
            <a:ext cx="550275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6-4 </a:t>
            </a:r>
            <a:r>
              <a:rPr lang="ko-KR" altLang="en-US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 번째 페이지 구상</a:t>
            </a:r>
            <a:endParaRPr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577700" y="4640325"/>
            <a:ext cx="97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05;p31"/>
          <p:cNvSpPr txBox="1"/>
          <p:nvPr/>
        </p:nvSpPr>
        <p:spPr>
          <a:xfrm>
            <a:off x="340765" y="575764"/>
            <a:ext cx="10004238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ko-KR" sz="2400" b="1" dirty="0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✓</a:t>
            </a:r>
            <a:r>
              <a:rPr lang="en-US" altLang="ko-KR" sz="24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곡류의 </a:t>
            </a:r>
            <a:r>
              <a:rPr lang="en-US" altLang="ko-KR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Detail Page 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클릭 시 </a:t>
            </a:r>
            <a:r>
              <a:rPr lang="en-US" altLang="ko-KR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2016-2020 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곡류의 중량</a:t>
            </a:r>
            <a:r>
              <a:rPr lang="en-US" altLang="ko-KR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금액</a:t>
            </a:r>
            <a:r>
              <a:rPr lang="en-US" altLang="ko-KR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단위당 금액 리스트와 단위당         금액 추이 그래프</a:t>
            </a:r>
            <a:r>
              <a:rPr lang="en-US" altLang="ko-KR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2021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예상 추이 그래프까지 나타나도록 구현 </a:t>
            </a:r>
            <a:endParaRPr sz="18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14" y="1346157"/>
            <a:ext cx="10192050" cy="538929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251960" y="938129"/>
            <a:ext cx="11940040" cy="5758149"/>
            <a:chOff x="251960" y="938129"/>
            <a:chExt cx="11940040" cy="575814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085" y="1000328"/>
              <a:ext cx="11649075" cy="5695950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251960" y="938129"/>
              <a:ext cx="11940040" cy="5715889"/>
              <a:chOff x="251960" y="938129"/>
              <a:chExt cx="11940040" cy="5715889"/>
            </a:xfrm>
          </p:grpSpPr>
          <p:sp>
            <p:nvSpPr>
              <p:cNvPr id="10" name="Google Shape;305;p31"/>
              <p:cNvSpPr txBox="1"/>
              <p:nvPr/>
            </p:nvSpPr>
            <p:spPr>
              <a:xfrm>
                <a:off x="445538" y="1783276"/>
                <a:ext cx="3576142" cy="8001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000" dirty="0">
                    <a:solidFill>
                      <a:schemeClr val="bg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곡류</a:t>
                </a:r>
                <a:r>
                  <a:rPr lang="en-US" altLang="ko-KR" sz="2000" dirty="0">
                    <a:solidFill>
                      <a:schemeClr val="bg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(</a:t>
                </a:r>
                <a:r>
                  <a:rPr lang="ko-KR" altLang="en-US" sz="2000" dirty="0">
                    <a:solidFill>
                      <a:schemeClr val="bg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농산물</a:t>
                </a:r>
                <a:r>
                  <a:rPr lang="en-US" altLang="ko-KR" sz="2000" dirty="0">
                    <a:solidFill>
                      <a:schemeClr val="bg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)</a:t>
                </a:r>
                <a:r>
                  <a:rPr lang="ko-KR" altLang="en-US" sz="2000" dirty="0">
                    <a:solidFill>
                      <a:schemeClr val="bg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품목별 중량</a:t>
                </a:r>
                <a:r>
                  <a:rPr lang="en-US" altLang="ko-KR" sz="2000" dirty="0">
                    <a:solidFill>
                      <a:schemeClr val="bg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, </a:t>
                </a:r>
                <a:r>
                  <a:rPr lang="ko-KR" altLang="en-US" sz="2000" dirty="0">
                    <a:solidFill>
                      <a:schemeClr val="bg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금액</a:t>
                </a:r>
                <a:r>
                  <a:rPr lang="en-US" altLang="ko-KR" sz="2000" dirty="0">
                    <a:solidFill>
                      <a:schemeClr val="bg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, </a:t>
                </a:r>
                <a:r>
                  <a:rPr lang="ko-KR" altLang="en-US" sz="2000" dirty="0">
                    <a:solidFill>
                      <a:schemeClr val="bg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단위당 금액 그래프</a:t>
                </a:r>
                <a:endParaRPr sz="2000" dirty="0">
                  <a:solidFill>
                    <a:schemeClr val="bg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51960" y="999856"/>
                <a:ext cx="1097279" cy="520295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오른쪽 화살표 11"/>
              <p:cNvSpPr/>
              <p:nvPr/>
            </p:nvSpPr>
            <p:spPr>
              <a:xfrm>
                <a:off x="1427134" y="1207930"/>
                <a:ext cx="300251" cy="150127"/>
              </a:xfrm>
              <a:prstGeom prst="rightArrow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Google Shape;305;p31"/>
              <p:cNvSpPr txBox="1"/>
              <p:nvPr/>
            </p:nvSpPr>
            <p:spPr>
              <a:xfrm>
                <a:off x="1798733" y="938129"/>
                <a:ext cx="2318271" cy="8001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000" dirty="0">
                    <a:solidFill>
                      <a:srgbClr val="C00000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첫 페이지 또는 이전 페이지로 이동</a:t>
                </a:r>
                <a:endParaRPr sz="2000" dirty="0">
                  <a:solidFill>
                    <a:srgbClr val="C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5374069" y="2729133"/>
                <a:ext cx="6133303" cy="3924885"/>
              </a:xfrm>
              <a:prstGeom prst="rect">
                <a:avLst/>
              </a:prstGeom>
              <a:noFill/>
              <a:ln w="57150">
                <a:solidFill>
                  <a:srgbClr val="44546A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Google Shape;305;p31"/>
              <p:cNvSpPr txBox="1"/>
              <p:nvPr/>
            </p:nvSpPr>
            <p:spPr>
              <a:xfrm>
                <a:off x="8122263" y="2129685"/>
                <a:ext cx="4069737" cy="492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000" dirty="0">
                    <a:solidFill>
                      <a:schemeClr val="bg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연도별 단위당 금액</a:t>
                </a:r>
                <a:r>
                  <a:rPr lang="en-US" altLang="ko-KR" sz="2000" dirty="0">
                    <a:solidFill>
                      <a:schemeClr val="bg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  <a:r>
                  <a:rPr lang="ko-KR" altLang="en-US" sz="2000" dirty="0">
                    <a:solidFill>
                      <a:schemeClr val="bg2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추이 그래프</a:t>
                </a:r>
                <a:endParaRPr sz="2000" dirty="0">
                  <a:solidFill>
                    <a:schemeClr val="bg2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309158" y="1037229"/>
            <a:ext cx="11553825" cy="5718413"/>
            <a:chOff x="295511" y="1265616"/>
            <a:chExt cx="11553825" cy="510935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511" y="1265616"/>
              <a:ext cx="11553825" cy="5109357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5281684" y="1324672"/>
              <a:ext cx="6182435" cy="4189023"/>
              <a:chOff x="5117911" y="942535"/>
              <a:chExt cx="6182435" cy="4189023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5117911" y="942535"/>
                <a:ext cx="6182435" cy="4189023"/>
              </a:xfrm>
              <a:prstGeom prst="rect">
                <a:avLst/>
              </a:prstGeom>
              <a:noFill/>
              <a:ln w="57150">
                <a:solidFill>
                  <a:srgbClr val="44546A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Google Shape;305;p31"/>
              <p:cNvSpPr txBox="1"/>
              <p:nvPr/>
            </p:nvSpPr>
            <p:spPr>
              <a:xfrm>
                <a:off x="7291464" y="3915614"/>
                <a:ext cx="3756025" cy="8001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ko-KR" sz="2000" dirty="0">
                    <a:solidFill>
                      <a:srgbClr val="C00000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2021</a:t>
                </a:r>
                <a:r>
                  <a:rPr lang="ko-KR" altLang="en-US" sz="2000" dirty="0">
                    <a:solidFill>
                      <a:srgbClr val="C00000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년 단위금액</a:t>
                </a:r>
                <a:r>
                  <a:rPr lang="en-US" altLang="ko-KR" sz="2000" dirty="0">
                    <a:solidFill>
                      <a:srgbClr val="C00000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000" dirty="0">
                    <a:solidFill>
                      <a:srgbClr val="C00000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예상 추이 그래프</a:t>
                </a:r>
                <a:endParaRPr sz="2000" dirty="0">
                  <a:solidFill>
                    <a:srgbClr val="C00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9645748" y="1759300"/>
                <a:ext cx="1078172" cy="2906973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691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0"/>
          <p:cNvSpPr txBox="1"/>
          <p:nvPr/>
        </p:nvSpPr>
        <p:spPr>
          <a:xfrm>
            <a:off x="4775774" y="2773200"/>
            <a:ext cx="264861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</a:t>
            </a:r>
            <a:r>
              <a:rPr lang="ko-KR" sz="48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48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결론</a:t>
            </a:r>
            <a:endParaRPr sz="4800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91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33C7044-85DF-48C4-9801-150B8C9FD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5" name="Google Shape;305;p31"/>
          <p:cNvSpPr txBox="1"/>
          <p:nvPr/>
        </p:nvSpPr>
        <p:spPr>
          <a:xfrm>
            <a:off x="133775" y="177705"/>
            <a:ext cx="550275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sz="24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결론</a:t>
            </a:r>
            <a:endParaRPr sz="24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577700" y="4640325"/>
            <a:ext cx="97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2;p20">
            <a:extLst>
              <a:ext uri="{FF2B5EF4-FFF2-40B4-BE49-F238E27FC236}">
                <a16:creationId xmlns:a16="http://schemas.microsoft.com/office/drawing/2014/main" xmlns="" id="{93E14FBC-6785-4888-B5E0-B4290A22DB63}"/>
              </a:ext>
            </a:extLst>
          </p:cNvPr>
          <p:cNvSpPr txBox="1"/>
          <p:nvPr/>
        </p:nvSpPr>
        <p:spPr>
          <a:xfrm>
            <a:off x="161070" y="764054"/>
            <a:ext cx="12030930" cy="609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800" dirty="0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✓</a:t>
            </a:r>
            <a:r>
              <a:rPr lang="en-US" altLang="ko-KR" sz="1800" dirty="0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원하는 카테고리 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선택으로 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세분화 데이터 파악에 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용이함</a:t>
            </a:r>
            <a:endParaRPr lang="en-US" altLang="ko-KR" sz="18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rgbClr val="1155C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ko-KR" sz="1800" dirty="0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✓</a:t>
            </a:r>
            <a:r>
              <a:rPr lang="en-US" altLang="ko-KR" sz="1800" dirty="0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단위금액</a:t>
            </a:r>
            <a:r>
              <a:rPr lang="en-US" altLang="ko-KR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($)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한눈에 파악하여 달러를 통한 다른 데이터들과 편리한 </a:t>
            </a:r>
            <a:r>
              <a:rPr lang="ko-KR" altLang="en-US" sz="1800" dirty="0" smtClean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비교분석 가능</a:t>
            </a:r>
            <a:endParaRPr lang="en-US" altLang="ko-KR" sz="18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solidFill>
                <a:srgbClr val="1155C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✓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2016~2020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년도의 수출 데이터를 분석하여 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2021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년도의 수출량 데이터를</a:t>
            </a: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예측함으로써 </a:t>
            </a:r>
            <a:endParaRPr lang="en-US" altLang="ko-KR" sz="1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smtClean="0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 sz="1800" dirty="0" smtClean="0">
                <a:solidFill>
                  <a:schemeClr val="accent3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과부족 </a:t>
            </a: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및 </a:t>
            </a:r>
            <a:r>
              <a:rPr lang="ko-KR" altLang="en-US" sz="1800" dirty="0" err="1" smtClean="0">
                <a:solidFill>
                  <a:schemeClr val="accent3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과생산</a:t>
            </a:r>
            <a:r>
              <a:rPr lang="ko-KR" altLang="en-US" sz="1800" dirty="0" smtClean="0">
                <a:solidFill>
                  <a:schemeClr val="accent3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사전 방지</a:t>
            </a:r>
            <a:endParaRPr lang="en-US" altLang="ko-KR" sz="1800" dirty="0">
              <a:solidFill>
                <a:schemeClr val="accent3">
                  <a:lumMod val="7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endParaRPr lang="en-US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ko-KR" sz="1800" dirty="0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✓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일상생활에 밀접하고 우리 삶에 </a:t>
            </a:r>
            <a:r>
              <a:rPr lang="ko-KR" altLang="en-US" sz="1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없어서는 안 될 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식료품은 많이 퍼져 있지만 </a:t>
            </a:r>
            <a:r>
              <a:rPr lang="ko-KR" altLang="en-US" sz="1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정작 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농식물에 대한 </a:t>
            </a:r>
            <a:r>
              <a:rPr lang="ko-KR" altLang="en-US" sz="1800" dirty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예측 데이터는 </a:t>
            </a:r>
            <a:r>
              <a:rPr lang="ko-KR" altLang="en-US" sz="1800" dirty="0" smtClean="0">
                <a:solidFill>
                  <a:srgbClr val="C0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부족함</a:t>
            </a:r>
            <a:endParaRPr lang="en-US" altLang="ko-KR" sz="1800" dirty="0" smtClean="0">
              <a:solidFill>
                <a:srgbClr val="C0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endParaRPr lang="en-US" altLang="ko-KR" sz="1800" dirty="0" smtClean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3">
              <a:lnSpc>
                <a:spcPct val="150000"/>
              </a:lnSpc>
            </a:pPr>
            <a:r>
              <a:rPr lang="en-US" altLang="ko-KR" sz="18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분석결과를 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통해서 수요량이 부족할 </a:t>
            </a:r>
            <a:r>
              <a:rPr lang="ko-KR" altLang="en-US" sz="1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경우를 대비하거나 수출량이 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많은 경우 많은 물량을 준비하여 </a:t>
            </a:r>
            <a:endParaRPr lang="en-US" altLang="ko-KR" sz="1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3">
              <a:lnSpc>
                <a:spcPct val="150000"/>
              </a:lnSpc>
            </a:pPr>
            <a:r>
              <a:rPr lang="en-US" altLang="ko-KR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	</a:t>
            </a:r>
            <a:r>
              <a:rPr lang="ko-KR" altLang="en-US" sz="1800" dirty="0" smtClean="0">
                <a:solidFill>
                  <a:schemeClr val="accent3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비용절감</a:t>
            </a:r>
            <a:r>
              <a:rPr lang="ko-KR" altLang="en-US" sz="1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이어지게 함으로써</a:t>
            </a:r>
            <a:r>
              <a:rPr lang="en-US" altLang="ko-KR" sz="1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결과론적으로 </a:t>
            </a:r>
            <a:r>
              <a:rPr lang="ko-KR" altLang="en-US" sz="1800" dirty="0" smtClean="0">
                <a:solidFill>
                  <a:schemeClr val="accent3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이윤창출</a:t>
            </a:r>
            <a:r>
              <a:rPr lang="ko-KR" altLang="en-US" sz="1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이르도록 함</a:t>
            </a:r>
            <a:endParaRPr 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solidFill>
                <a:srgbClr val="1155CC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2000" dirty="0" smtClean="0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✓</a:t>
            </a:r>
            <a:r>
              <a:rPr lang="en-US" altLang="ko-KR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개년의 누적 데이터 통계를 바탕으로 수요를 예측한 분석결과로써</a:t>
            </a:r>
            <a:endParaRPr lang="en-US" altLang="ko-KR" sz="18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800" dirty="0" smtClean="0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sz="1800" dirty="0" smtClean="0">
                <a:solidFill>
                  <a:schemeClr val="accent3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궁극적인 </a:t>
            </a: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목표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</a:t>
            </a:r>
            <a:r>
              <a:rPr lang="ko-KR" altLang="en-US" sz="1800" dirty="0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</a:t>
            </a:r>
            <a:r>
              <a:rPr lang="ko-KR" altLang="en-US" sz="1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사람들에게 </a:t>
            </a:r>
            <a:r>
              <a:rPr lang="ko-KR" altLang="en-US" sz="1800" dirty="0">
                <a:solidFill>
                  <a:schemeClr val="accent3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시세에 대한 예측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lang="ko-KR" altLang="en-US" sz="1800" dirty="0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가능하게 하는 것</a:t>
            </a:r>
            <a:endParaRPr lang="en-US" altLang="ko-KR" sz="1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368489" y="4749421"/>
            <a:ext cx="655093" cy="354841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62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4"/>
          <p:cNvSpPr txBox="1"/>
          <p:nvPr/>
        </p:nvSpPr>
        <p:spPr>
          <a:xfrm>
            <a:off x="4940075" y="2563406"/>
            <a:ext cx="23118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감사합니다!</a:t>
            </a:r>
            <a:endParaRPr sz="3200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pic>
        <p:nvPicPr>
          <p:cNvPr id="343" name="Google Shape;343;p34" descr="실외, 물, 자연, 남자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429000"/>
            <a:ext cx="12192000" cy="38170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42;p34"/>
          <p:cNvSpPr txBox="1"/>
          <p:nvPr/>
        </p:nvSpPr>
        <p:spPr>
          <a:xfrm>
            <a:off x="4191722" y="1378325"/>
            <a:ext cx="366938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Q&amp;A</a:t>
            </a:r>
            <a:endParaRPr sz="7200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grpSp>
        <p:nvGrpSpPr>
          <p:cNvPr id="127" name="Google Shape;127;p16"/>
          <p:cNvGrpSpPr/>
          <p:nvPr/>
        </p:nvGrpSpPr>
        <p:grpSpPr>
          <a:xfrm>
            <a:off x="1212348" y="1760963"/>
            <a:ext cx="10136516" cy="4221321"/>
            <a:chOff x="1303788" y="1886251"/>
            <a:chExt cx="10136516" cy="4221321"/>
          </a:xfrm>
        </p:grpSpPr>
        <p:sp>
          <p:nvSpPr>
            <p:cNvPr id="128" name="Google Shape;128;p16"/>
            <p:cNvSpPr txBox="1"/>
            <p:nvPr/>
          </p:nvSpPr>
          <p:spPr>
            <a:xfrm>
              <a:off x="1303788" y="1886251"/>
              <a:ext cx="2641589" cy="186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500" dirty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Arial"/>
                </a:rPr>
                <a:t> 「</a:t>
              </a:r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29" name="Google Shape;129;p16"/>
            <p:cNvSpPr txBox="1"/>
            <p:nvPr/>
          </p:nvSpPr>
          <p:spPr>
            <a:xfrm>
              <a:off x="10141551" y="4245524"/>
              <a:ext cx="1298753" cy="186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500" dirty="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Arial"/>
                </a:rPr>
                <a:t>」 </a:t>
              </a:r>
              <a:endParaRPr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30" name="Google Shape;130;p16"/>
          <p:cNvSpPr txBox="1"/>
          <p:nvPr/>
        </p:nvSpPr>
        <p:spPr>
          <a:xfrm>
            <a:off x="3496561" y="3228975"/>
            <a:ext cx="6764521" cy="198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i="1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냉정한 시장에서의 생존은 곧 소비자의 선택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소비자의 선택을 받아야 시장에서 살아남을 수 있다. 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소비자의 특징과 패턴을 분석하여 어떤 식품이 시장에 출시되고 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꾸준히 성장하고 있는지, 어떤 식품이 반짝 떠오르고 쇠퇴기를 맞이하는지 소비자가 추구하는 방향을 파악할 수 있도록 하는 서비스이다.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3071927" y="544486"/>
            <a:ext cx="6235358" cy="447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 err="1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농식품</a:t>
            </a:r>
            <a:r>
              <a:rPr lang="ko-KR" sz="2000" b="1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 수출 데이터를 활용한 소비자 패턴 분석</a:t>
            </a:r>
            <a:endParaRPr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2428873" y="2361140"/>
            <a:ext cx="208534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WHY?</a:t>
            </a:r>
            <a:endParaRPr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305854" y="432856"/>
            <a:ext cx="363050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1. </a:t>
            </a:r>
            <a:r>
              <a:rPr lang="ko-KR" altLang="en-US" sz="2800" b="1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주제 선정 이유</a:t>
            </a:r>
            <a:endParaRPr sz="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0D78051-5D25-4C28-AF49-C76C1C625A61}"/>
              </a:ext>
            </a:extLst>
          </p:cNvPr>
          <p:cNvSpPr txBox="1"/>
          <p:nvPr/>
        </p:nvSpPr>
        <p:spPr>
          <a:xfrm>
            <a:off x="554199" y="230244"/>
            <a:ext cx="2314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간트차트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27" name="차트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2996298"/>
              </p:ext>
            </p:extLst>
          </p:nvPr>
        </p:nvGraphicFramePr>
        <p:xfrm>
          <a:off x="996287" y="900752"/>
          <a:ext cx="10170824" cy="5639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grpSp>
        <p:nvGrpSpPr>
          <p:cNvPr id="139" name="Google Shape;139;p17"/>
          <p:cNvGrpSpPr/>
          <p:nvPr/>
        </p:nvGrpSpPr>
        <p:grpSpPr>
          <a:xfrm>
            <a:off x="411904" y="1487132"/>
            <a:ext cx="2547193" cy="3878065"/>
            <a:chOff x="883919" y="1064787"/>
            <a:chExt cx="2944245" cy="4482572"/>
          </a:xfrm>
        </p:grpSpPr>
        <p:sp>
          <p:nvSpPr>
            <p:cNvPr id="140" name="Google Shape;140;p17"/>
            <p:cNvSpPr/>
            <p:nvPr/>
          </p:nvSpPr>
          <p:spPr>
            <a:xfrm>
              <a:off x="883919" y="1910079"/>
              <a:ext cx="2944245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  <a:effectLst>
              <a:outerShdw blurRad="190500" dist="25400" dir="2700000" algn="tl" rotWithShape="0">
                <a:srgbClr val="183149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1591748" y="1064787"/>
              <a:ext cx="1615440" cy="1615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dist="25400" dir="2700000" algn="tl" rotWithShape="0">
                <a:srgbClr val="183149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Arial"/>
                </a:rPr>
                <a:t>진세용(조장)</a:t>
              </a:r>
              <a:endParaRPr sz="210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endParaRPr>
            </a:p>
          </p:txBody>
        </p:sp>
      </p:grpSp>
      <p:grpSp>
        <p:nvGrpSpPr>
          <p:cNvPr id="142" name="Google Shape;142;p17"/>
          <p:cNvGrpSpPr/>
          <p:nvPr/>
        </p:nvGrpSpPr>
        <p:grpSpPr>
          <a:xfrm>
            <a:off x="3361408" y="1487132"/>
            <a:ext cx="2547193" cy="3878065"/>
            <a:chOff x="883919" y="1064787"/>
            <a:chExt cx="2944245" cy="4482572"/>
          </a:xfrm>
        </p:grpSpPr>
        <p:sp>
          <p:nvSpPr>
            <p:cNvPr id="143" name="Google Shape;143;p17"/>
            <p:cNvSpPr/>
            <p:nvPr/>
          </p:nvSpPr>
          <p:spPr>
            <a:xfrm>
              <a:off x="883919" y="1910079"/>
              <a:ext cx="2944245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  <a:effectLst>
              <a:outerShdw blurRad="190500" dist="25400" dir="2700000" algn="tl" rotWithShape="0">
                <a:srgbClr val="183149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1591748" y="1064787"/>
              <a:ext cx="1615440" cy="1615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dist="25400" dir="2700000" algn="tl" rotWithShape="0">
                <a:srgbClr val="183149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Arial"/>
                </a:rPr>
                <a:t>권은경</a:t>
              </a:r>
              <a:endParaRPr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45" name="Google Shape;145;p17"/>
          <p:cNvGrpSpPr/>
          <p:nvPr/>
        </p:nvGrpSpPr>
        <p:grpSpPr>
          <a:xfrm>
            <a:off x="6310913" y="1487132"/>
            <a:ext cx="2547193" cy="3878065"/>
            <a:chOff x="883919" y="1064787"/>
            <a:chExt cx="2944245" cy="4482572"/>
          </a:xfrm>
        </p:grpSpPr>
        <p:sp>
          <p:nvSpPr>
            <p:cNvPr id="146" name="Google Shape;146;p17"/>
            <p:cNvSpPr/>
            <p:nvPr/>
          </p:nvSpPr>
          <p:spPr>
            <a:xfrm>
              <a:off x="883919" y="1910079"/>
              <a:ext cx="2944245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  <a:effectLst>
              <a:outerShdw blurRad="190500" dist="25400" dir="2700000" algn="tl" rotWithShape="0">
                <a:srgbClr val="183149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1591748" y="1064787"/>
              <a:ext cx="1615440" cy="1615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dist="25400" dir="2700000" algn="tl" rotWithShape="0">
                <a:srgbClr val="183149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Arial"/>
                </a:rPr>
                <a:t>김아연</a:t>
              </a:r>
              <a:endParaRPr sz="210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endParaRPr>
            </a:p>
          </p:txBody>
        </p:sp>
      </p:grpSp>
      <p:grpSp>
        <p:nvGrpSpPr>
          <p:cNvPr id="148" name="Google Shape;148;p17"/>
          <p:cNvGrpSpPr/>
          <p:nvPr/>
        </p:nvGrpSpPr>
        <p:grpSpPr>
          <a:xfrm>
            <a:off x="9260418" y="1487132"/>
            <a:ext cx="2547193" cy="3878065"/>
            <a:chOff x="883919" y="1064787"/>
            <a:chExt cx="2944245" cy="4482572"/>
          </a:xfrm>
        </p:grpSpPr>
        <p:sp>
          <p:nvSpPr>
            <p:cNvPr id="149" name="Google Shape;149;p17"/>
            <p:cNvSpPr/>
            <p:nvPr/>
          </p:nvSpPr>
          <p:spPr>
            <a:xfrm>
              <a:off x="883919" y="1910079"/>
              <a:ext cx="2944245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  <a:effectLst>
              <a:outerShdw blurRad="190500" dist="25400" dir="2700000" algn="tl" rotWithShape="0">
                <a:srgbClr val="183149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endParaRPr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1591748" y="1064787"/>
              <a:ext cx="1615440" cy="1615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dist="25400" dir="2700000" algn="tl" rotWithShape="0">
                <a:srgbClr val="183149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100">
                  <a:solidFill>
                    <a:schemeClr val="lt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sym typeface="Arial"/>
                </a:rPr>
                <a:t>유혜원</a:t>
              </a:r>
              <a:endParaRPr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51" name="Google Shape;151;p17"/>
          <p:cNvSpPr txBox="1"/>
          <p:nvPr/>
        </p:nvSpPr>
        <p:spPr>
          <a:xfrm>
            <a:off x="597957" y="2894540"/>
            <a:ext cx="2296583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040" marR="0" lvl="0" indent="-2570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ko-KR" sz="22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데이터 수집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57040" marR="0" lvl="0" indent="-2570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ko-KR" sz="22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데이터 전처리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57040" marR="0" lvl="0" indent="-2570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ko-KR" sz="22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데이터 분석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57040" marR="0" lvl="0" indent="-2570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ko-KR" sz="22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발표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3497790" y="2894540"/>
            <a:ext cx="2296583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040" marR="0" lvl="0" indent="-2570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ko-KR" sz="22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데이터 수집</a:t>
            </a:r>
            <a:endParaRPr sz="220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  <a:p>
            <a:pPr marL="257040" marR="0" lvl="0" indent="-2570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ko-KR" sz="22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데이터 전처리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57040" marR="0" lvl="0" indent="-2570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ko-KR" sz="22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웹서비스 개발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57040" marR="0" lvl="0" indent="-2570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ko-KR" sz="22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CSS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6450541" y="2894540"/>
            <a:ext cx="2296583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040" marR="0" lvl="0" indent="-2570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ko-KR" sz="22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데이터 수집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57040" marR="0" lvl="0" indent="-2570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ko-KR" sz="22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데이터 전처리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57040" marR="0" lvl="0" indent="-2570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ko-KR" sz="22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데이터 분석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9424457" y="2894540"/>
            <a:ext cx="2296583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040" marR="0" lvl="0" indent="-2570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ko-KR" sz="22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기획 PPT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57040" marR="0" lvl="0" indent="-2570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ko-KR" sz="22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데이터 전처리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57040" marR="0" lvl="0" indent="-2570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ko-KR" sz="22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웹서비스 개발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57040" marR="0" lvl="0" indent="-2570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ko-KR" sz="22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Arial"/>
              </a:rPr>
              <a:t>CSS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3522303" y="653668"/>
            <a:ext cx="6235358" cy="44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sym typeface="Arial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256279" y="234556"/>
            <a:ext cx="3630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1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sz="2800" b="1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조원역할</a:t>
            </a:r>
            <a:endParaRPr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3378000" y="2597850"/>
            <a:ext cx="5436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sz="48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데이터수집&amp;전처리</a:t>
            </a:r>
            <a:endParaRPr sz="4800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633C7044-85DF-48C4-9801-150B8C9FD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5650"/>
            <a:ext cx="11887199" cy="353991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 txBox="1"/>
          <p:nvPr/>
        </p:nvSpPr>
        <p:spPr>
          <a:xfrm>
            <a:off x="244950" y="237911"/>
            <a:ext cx="30207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4-</a:t>
            </a:r>
            <a:r>
              <a:rPr 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  </a:t>
            </a:r>
            <a:r>
              <a:rPr 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lang="ko-KR" sz="24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수집</a:t>
            </a:r>
            <a:endParaRPr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4838700" y="2271675"/>
            <a:ext cx="151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대분류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4838700" y="2614075"/>
            <a:ext cx="151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중분류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4838700" y="2924100"/>
            <a:ext cx="151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소분류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4875225" y="3733800"/>
            <a:ext cx="151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품목</a:t>
            </a: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75" name="Google Shape;175;p19"/>
          <p:cNvCxnSpPr>
            <a:stCxn id="172" idx="1"/>
          </p:cNvCxnSpPr>
          <p:nvPr/>
        </p:nvCxnSpPr>
        <p:spPr>
          <a:xfrm rot="10800000">
            <a:off x="3531000" y="2774575"/>
            <a:ext cx="1307700" cy="396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6" name="Google Shape;176;p19"/>
          <p:cNvCxnSpPr/>
          <p:nvPr/>
        </p:nvCxnSpPr>
        <p:spPr>
          <a:xfrm rot="10800000">
            <a:off x="3510525" y="2488725"/>
            <a:ext cx="1364700" cy="267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7" name="Google Shape;177;p19"/>
          <p:cNvCxnSpPr/>
          <p:nvPr/>
        </p:nvCxnSpPr>
        <p:spPr>
          <a:xfrm rot="10800000">
            <a:off x="3531000" y="3073325"/>
            <a:ext cx="1307700" cy="396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78" name="Google Shape;178;p19"/>
          <p:cNvSpPr/>
          <p:nvPr/>
        </p:nvSpPr>
        <p:spPr>
          <a:xfrm>
            <a:off x="4041325" y="3346000"/>
            <a:ext cx="717775" cy="1510400"/>
          </a:xfrm>
          <a:custGeom>
            <a:avLst/>
            <a:gdLst/>
            <a:ahLst/>
            <a:cxnLst/>
            <a:rect l="l" t="t" r="r" b="b"/>
            <a:pathLst>
              <a:path w="28711" h="60416" extrusionOk="0">
                <a:moveTo>
                  <a:pt x="0" y="0"/>
                </a:moveTo>
                <a:cubicBezTo>
                  <a:pt x="4763" y="4082"/>
                  <a:pt x="27487" y="14424"/>
                  <a:pt x="28575" y="24493"/>
                </a:cubicBezTo>
                <a:cubicBezTo>
                  <a:pt x="29664" y="34562"/>
                  <a:pt x="10205" y="54429"/>
                  <a:pt x="6531" y="60416"/>
                </a:cubicBezTo>
              </a:path>
            </a:pathLst>
          </a:custGeom>
          <a:noFill/>
          <a:ln w="9525" cap="flat" cmpd="sng">
            <a:solidFill>
              <a:srgbClr val="CC0000"/>
            </a:solidFill>
            <a:prstDash val="solid"/>
            <a:round/>
            <a:headEnd type="stealth" w="med" len="med"/>
            <a:tailEnd type="stealth" w="med" len="med"/>
          </a:ln>
        </p:spPr>
      </p:sp>
      <p:sp>
        <p:nvSpPr>
          <p:cNvPr id="179" name="Google Shape;179;p19"/>
          <p:cNvSpPr/>
          <p:nvPr/>
        </p:nvSpPr>
        <p:spPr>
          <a:xfrm>
            <a:off x="224529" y="1672329"/>
            <a:ext cx="632700" cy="400200"/>
          </a:xfrm>
          <a:prstGeom prst="ellipse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3868504" y="1672991"/>
            <a:ext cx="632700" cy="400200"/>
          </a:xfrm>
          <a:prstGeom prst="ellipse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8367054" y="2072529"/>
            <a:ext cx="632700" cy="400200"/>
          </a:xfrm>
          <a:prstGeom prst="ellipse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9315479" y="2072529"/>
            <a:ext cx="632700" cy="400200"/>
          </a:xfrm>
          <a:prstGeom prst="ellipse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5035400" y="352354"/>
            <a:ext cx="64905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2738301" y="5030002"/>
            <a:ext cx="67152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ko-KR" alt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</a:t>
            </a:r>
            <a:r>
              <a:rPr lang="en-US" alt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농식품</a:t>
            </a:r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소비 데이터로 </a:t>
            </a:r>
            <a:r>
              <a:rPr lang="en-US" alt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농산물</a:t>
            </a:r>
            <a:r>
              <a:rPr lang="en-US" alt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‘, ‘</a:t>
            </a:r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수산물</a:t>
            </a:r>
            <a:r>
              <a:rPr lang="en-US" alt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 ,’</a:t>
            </a:r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임산물</a:t>
            </a:r>
            <a:r>
              <a:rPr lang="en-US" alt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, ‘</a:t>
            </a:r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축산물</a:t>
            </a:r>
            <a:r>
              <a:rPr lang="en-US" alt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</a:t>
            </a:r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확보</a:t>
            </a:r>
            <a:endParaRPr lang="en-US" altLang="ko-KR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/>
            <a:endParaRPr lang="en-US" altLang="ko-KR"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 연도와 월을 선택하면 다음과 같은 데이터를 얻을 수 있음</a:t>
            </a:r>
            <a:endParaRPr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 </a:t>
            </a:r>
            <a:r>
              <a:rPr 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품목이 매우 많아 대분류, 중분류, 소분류</a:t>
            </a:r>
            <a:r>
              <a:rPr lang="ko-KR" altLang="en-US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로만 </a:t>
            </a:r>
            <a:r>
              <a:rPr lang="ko-KR" altLang="en-US" sz="1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구분지어</a:t>
            </a:r>
            <a:r>
              <a:rPr 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데이터를 수집</a:t>
            </a:r>
            <a:endParaRPr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</a:t>
            </a:r>
            <a:r>
              <a:rPr 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분석에 필요한 항목만 추출 : AGCODE, 명칭, 선택한 년/월의 중량과 금액</a:t>
            </a:r>
            <a:endParaRPr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8718668" y="798549"/>
            <a:ext cx="332093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✓</a:t>
            </a:r>
            <a:r>
              <a:rPr lang="ko-KR" sz="1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1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수집 사이트 : KATI 농식품수출정보 ( </a:t>
            </a:r>
            <a:r>
              <a:rPr lang="ko-KR" sz="1200" dirty="0">
                <a:solidFill>
                  <a:srgbClr val="666666"/>
                </a:solidFill>
                <a:highlight>
                  <a:srgbClr val="FFFFFF"/>
                </a:highlight>
                <a:uFill>
                  <a:noFill/>
                </a:u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Malgun Gothic"/>
                <a:sym typeface="Malgun Gothic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www.kati.net</a:t>
            </a:r>
            <a:r>
              <a:rPr lang="ko-KR" sz="12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)</a:t>
            </a:r>
            <a:endParaRPr sz="1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Google Shape;185;p19">
            <a:extLst>
              <a:ext uri="{FF2B5EF4-FFF2-40B4-BE49-F238E27FC236}">
                <a16:creationId xmlns:a16="http://schemas.microsoft.com/office/drawing/2014/main" xmlns="" id="{3AB26C19-4C34-462B-A992-6BCF832F5B9C}"/>
              </a:ext>
            </a:extLst>
          </p:cNvPr>
          <p:cNvSpPr txBox="1"/>
          <p:nvPr/>
        </p:nvSpPr>
        <p:spPr>
          <a:xfrm>
            <a:off x="244950" y="801195"/>
            <a:ext cx="54693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✓</a:t>
            </a:r>
            <a:r>
              <a:rPr lang="ko-KR" sz="15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5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수집 자료</a:t>
            </a:r>
            <a:r>
              <a:rPr lang="en-US" altLang="ko-KR" sz="15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5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식품군별 연간 수출량 데이터</a:t>
            </a:r>
            <a:endParaRPr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33C7044-85DF-48C4-9801-150B8C9FD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25" y="1485900"/>
            <a:ext cx="1128712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626596" y="800250"/>
            <a:ext cx="4408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>
                <a:solidFill>
                  <a:srgbClr val="1155C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✓</a:t>
            </a:r>
            <a:r>
              <a:rPr lang="ko-KR" sz="15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sz="1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r>
              <a:rPr 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완료 예시 (농산물)</a:t>
            </a:r>
            <a:endParaRPr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359185" y="4499258"/>
            <a:ext cx="55074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 5년 자료 → 총 12 * 5 = 60개의 데이터 파일 병합 후 </a:t>
            </a:r>
            <a:r>
              <a:rPr lang="ko-KR" sz="1500" dirty="0" err="1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전처리</a:t>
            </a:r>
            <a:endParaRPr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 대분류별(농산물/축산물/임산물/수산물)로 DF 생성 </a:t>
            </a:r>
            <a:endParaRPr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 </a:t>
            </a:r>
            <a:r>
              <a:rPr 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 완료된 </a:t>
            </a:r>
            <a:r>
              <a:rPr lang="ko-KR" sz="1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DF를</a:t>
            </a:r>
            <a:r>
              <a:rPr 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필요에 따라 가공하여 분석</a:t>
            </a:r>
            <a:endParaRPr sz="1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5728925" y="4261725"/>
            <a:ext cx="6286500" cy="1734900"/>
          </a:xfrm>
          <a:custGeom>
            <a:avLst/>
            <a:gdLst/>
            <a:ahLst/>
            <a:cxnLst/>
            <a:rect l="l" t="t" r="r" b="b"/>
            <a:pathLst>
              <a:path w="251460" h="69396" extrusionOk="0">
                <a:moveTo>
                  <a:pt x="817" y="23676"/>
                </a:moveTo>
                <a:lnTo>
                  <a:pt x="44904" y="69396"/>
                </a:lnTo>
                <a:lnTo>
                  <a:pt x="250644" y="69396"/>
                </a:lnTo>
                <a:lnTo>
                  <a:pt x="251460" y="0"/>
                </a:lnTo>
                <a:lnTo>
                  <a:pt x="41638" y="0"/>
                </a:lnTo>
                <a:lnTo>
                  <a:pt x="0" y="13879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</p:sp>
      <p:sp>
        <p:nvSpPr>
          <p:cNvPr id="195" name="Google Shape;195;p20"/>
          <p:cNvSpPr txBox="1"/>
          <p:nvPr/>
        </p:nvSpPr>
        <p:spPr>
          <a:xfrm>
            <a:off x="7001804" y="4350525"/>
            <a:ext cx="5049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 중량/금액 : 데이터 분석&amp;시각화에서 수치 비교를 위해  </a:t>
            </a:r>
            <a:endParaRPr sz="150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   ‘,’가 포함된 문자형태를 실수형으로 변환</a:t>
            </a:r>
            <a:endParaRPr sz="150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 품목이름에 포함된 불필요한 글자 제거</a:t>
            </a:r>
            <a:endParaRPr sz="150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➤ 날짜를 나타내는 column을 생성하여 index로 지정 </a:t>
            </a:r>
            <a:endParaRPr sz="150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96" name="Google Shape;196;p20"/>
          <p:cNvCxnSpPr/>
          <p:nvPr/>
        </p:nvCxnSpPr>
        <p:spPr>
          <a:xfrm rot="10800000" flipH="1">
            <a:off x="5735400" y="4256214"/>
            <a:ext cx="1081800" cy="367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0"/>
          <p:cNvCxnSpPr/>
          <p:nvPr/>
        </p:nvCxnSpPr>
        <p:spPr>
          <a:xfrm>
            <a:off x="5735400" y="4776114"/>
            <a:ext cx="1122600" cy="1215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0"/>
          <p:cNvCxnSpPr/>
          <p:nvPr/>
        </p:nvCxnSpPr>
        <p:spPr>
          <a:xfrm rot="10800000" flipH="1">
            <a:off x="6858000" y="5970825"/>
            <a:ext cx="5143500" cy="20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20"/>
          <p:cNvCxnSpPr/>
          <p:nvPr/>
        </p:nvCxnSpPr>
        <p:spPr>
          <a:xfrm rot="10800000" flipH="1">
            <a:off x="6802211" y="4238636"/>
            <a:ext cx="5143500" cy="20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Google Shape;200;p20"/>
          <p:cNvSpPr txBox="1"/>
          <p:nvPr/>
        </p:nvSpPr>
        <p:spPr>
          <a:xfrm>
            <a:off x="244950" y="306150"/>
            <a:ext cx="33474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4-</a:t>
            </a:r>
            <a:r>
              <a:rPr lang="ko-KR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 </a:t>
            </a:r>
            <a:r>
              <a:rPr 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전처리</a:t>
            </a:r>
            <a:endParaRPr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3378000" y="2597850"/>
            <a:ext cx="543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8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sz="4800" dirty="0">
                <a:solidFill>
                  <a:schemeClr val="l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데이터 분석</a:t>
            </a:r>
            <a:endParaRPr sz="4800" dirty="0">
              <a:solidFill>
                <a:schemeClr val="lt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winterdrea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968</Words>
  <Application>Microsoft Office PowerPoint</Application>
  <PresentationFormat>와이드스크린</PresentationFormat>
  <Paragraphs>181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Arial</vt:lpstr>
      <vt:lpstr>Malgun Gothic</vt:lpstr>
      <vt:lpstr>배달의민족 도현</vt:lpstr>
      <vt:lpstr>Malgun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Windows 사용자</cp:lastModifiedBy>
  <cp:revision>45</cp:revision>
  <dcterms:modified xsi:type="dcterms:W3CDTF">2021-02-18T00:40:08Z</dcterms:modified>
</cp:coreProperties>
</file>